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2" r:id="rId6"/>
    <p:sldId id="301" r:id="rId7"/>
    <p:sldId id="305" r:id="rId8"/>
    <p:sldId id="303" r:id="rId9"/>
    <p:sldId id="304" r:id="rId10"/>
    <p:sldId id="311" r:id="rId11"/>
    <p:sldId id="316" r:id="rId12"/>
    <p:sldId id="307" r:id="rId13"/>
    <p:sldId id="308" r:id="rId14"/>
    <p:sldId id="306" r:id="rId15"/>
    <p:sldId id="309" r:id="rId16"/>
    <p:sldId id="310" r:id="rId17"/>
    <p:sldId id="315" r:id="rId18"/>
    <p:sldId id="31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19" autoAdjust="0"/>
  </p:normalViewPr>
  <p:slideViewPr>
    <p:cSldViewPr snapToGrid="0">
      <p:cViewPr varScale="1">
        <p:scale>
          <a:sx n="80" d="100"/>
          <a:sy n="80" d="100"/>
        </p:scale>
        <p:origin x="77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3" y="1662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2156708" y="181077"/>
            <a:ext cx="6693455" cy="876288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Market Basket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1790700"/>
            <a:ext cx="3205640" cy="2716840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Team:</a:t>
            </a:r>
          </a:p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Shashank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reddy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Balaji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pappala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Srisai panjala</a:t>
            </a:r>
          </a:p>
          <a:p>
            <a:pPr>
              <a:lnSpc>
                <a:spcPct val="100000"/>
              </a:lnSpc>
            </a:pP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Raviteja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mucharla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4AAE1-7183-74B2-FB2A-B8448D4E2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FP-Growth Algorithm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A17F3-F8BA-9994-6F84-DF43DD63F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805" y="2117726"/>
            <a:ext cx="9399270" cy="3760891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FP Growth algorithm in data mining is a frequent itemset mining algorithm used to discover frequently occurring patterns in large datasets. 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generates frequent item sets efficiently by constructing an FP-Tree data structure that represents the input dataset and mining the tree for recurring patterns.</a:t>
            </a:r>
          </a:p>
          <a:p>
            <a:pPr algn="just">
              <a:buFont typeface="Wingdings" panose="05000000000000000000" pitchFamily="2" charset="2"/>
              <a:buChar char="v"/>
            </a:pPr>
            <a:r>
              <a:rPr lang="en-US" sz="2400" b="0" i="0" dirty="0">
                <a:solidFill>
                  <a:schemeClr val="tx1"/>
                </a:solidFill>
                <a:effectLst/>
                <a:highlight>
                  <a:srgbClr val="FAFB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It is widely used in various applications such as market basket analysis, bioinformatics, and web usage mining.</a:t>
            </a:r>
            <a:endParaRPr lang="en-IN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8207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7DF79-32B2-D23C-5B3B-97A280F6B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130" y="753328"/>
            <a:ext cx="9381744" cy="1048421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Metrics used in MBA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2889E2-66A5-39DF-E6D3-0251C810F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0864" y="2272506"/>
            <a:ext cx="6781748" cy="376078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43F351-D2AE-C75B-B1DD-A375CF392F97}"/>
              </a:ext>
            </a:extLst>
          </p:cNvPr>
          <p:cNvSpPr txBox="1"/>
          <p:nvPr/>
        </p:nvSpPr>
        <p:spPr>
          <a:xfrm>
            <a:off x="704850" y="2905780"/>
            <a:ext cx="2447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SUPPORT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32B300-BC78-01B9-2D31-95508E8E351A}"/>
              </a:ext>
            </a:extLst>
          </p:cNvPr>
          <p:cNvSpPr txBox="1"/>
          <p:nvPr/>
        </p:nvSpPr>
        <p:spPr>
          <a:xfrm>
            <a:off x="704850" y="3612428"/>
            <a:ext cx="3028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CONFIDENCE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02FD35-C6CB-9814-D0A6-7B1CE1C7E8E5}"/>
              </a:ext>
            </a:extLst>
          </p:cNvPr>
          <p:cNvSpPr txBox="1"/>
          <p:nvPr/>
        </p:nvSpPr>
        <p:spPr>
          <a:xfrm>
            <a:off x="704850" y="4319077"/>
            <a:ext cx="25471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LIFT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576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ACD658-C7E0-BCDB-2CC3-BD4EB0103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Snapshots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1CE6CE9-AE6F-9962-B0A0-03018BCDD5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059212"/>
            <a:ext cx="9418320" cy="4265641"/>
          </a:xfrm>
        </p:spPr>
      </p:pic>
    </p:spTree>
    <p:extLst>
      <p:ext uri="{BB962C8B-B14F-4D97-AF65-F5344CB8AC3E}">
        <p14:creationId xmlns:p14="http://schemas.microsoft.com/office/powerpoint/2010/main" val="3826971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4E954-EF73-5373-6F49-1715F998F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Snapshots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B0BE15-28E4-FA4C-AC64-E11759FC48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79" y="2007948"/>
            <a:ext cx="9958563" cy="4213238"/>
          </a:xfrm>
        </p:spPr>
      </p:pic>
    </p:spTree>
    <p:extLst>
      <p:ext uri="{BB962C8B-B14F-4D97-AF65-F5344CB8AC3E}">
        <p14:creationId xmlns:p14="http://schemas.microsoft.com/office/powerpoint/2010/main" val="3710420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8BB218-C7A4-C07D-F266-9B620952D969}"/>
              </a:ext>
            </a:extLst>
          </p:cNvPr>
          <p:cNvSpPr txBox="1"/>
          <p:nvPr/>
        </p:nvSpPr>
        <p:spPr>
          <a:xfrm>
            <a:off x="4524375" y="91501"/>
            <a:ext cx="35718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  <a:endParaRPr lang="en-IN" sz="32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C490F86-11B7-93A2-27EA-4C6413EEB30E}"/>
              </a:ext>
            </a:extLst>
          </p:cNvPr>
          <p:cNvSpPr/>
          <p:nvPr/>
        </p:nvSpPr>
        <p:spPr>
          <a:xfrm>
            <a:off x="4962525" y="2562226"/>
            <a:ext cx="2152650" cy="125730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2"/>
                </a:solidFill>
              </a:rPr>
              <a:t>APPICATIONS</a:t>
            </a:r>
            <a:endParaRPr lang="en-IN" b="1" dirty="0">
              <a:solidFill>
                <a:schemeClr val="bg2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ADEDF28-913F-8020-06EF-BE9B6ED12B60}"/>
              </a:ext>
            </a:extLst>
          </p:cNvPr>
          <p:cNvCxnSpPr>
            <a:cxnSpLocks/>
          </p:cNvCxnSpPr>
          <p:nvPr/>
        </p:nvCxnSpPr>
        <p:spPr>
          <a:xfrm flipV="1">
            <a:off x="6515100" y="2066925"/>
            <a:ext cx="600075" cy="495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F8AD3B13-E921-BB6C-430B-8FF6EEA4CCC7}"/>
              </a:ext>
            </a:extLst>
          </p:cNvPr>
          <p:cNvSpPr/>
          <p:nvPr/>
        </p:nvSpPr>
        <p:spPr>
          <a:xfrm>
            <a:off x="7115175" y="1304926"/>
            <a:ext cx="1962150" cy="1114425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E-commerce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7524B1-FD6D-9917-C3D5-1AE381FEC78C}"/>
              </a:ext>
            </a:extLst>
          </p:cNvPr>
          <p:cNvCxnSpPr/>
          <p:nvPr/>
        </p:nvCxnSpPr>
        <p:spPr>
          <a:xfrm>
            <a:off x="7115175" y="3352800"/>
            <a:ext cx="981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3C19F79C-6409-C8AC-668E-7B5E0AF08DCB}"/>
              </a:ext>
            </a:extLst>
          </p:cNvPr>
          <p:cNvSpPr/>
          <p:nvPr/>
        </p:nvSpPr>
        <p:spPr>
          <a:xfrm>
            <a:off x="8191500" y="2914651"/>
            <a:ext cx="1800225" cy="1114419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Hospitality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096B574-A2B2-1264-E638-B16C63793C02}"/>
              </a:ext>
            </a:extLst>
          </p:cNvPr>
          <p:cNvCxnSpPr/>
          <p:nvPr/>
        </p:nvCxnSpPr>
        <p:spPr>
          <a:xfrm>
            <a:off x="6667500" y="3819526"/>
            <a:ext cx="733425" cy="666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9C4A3F1B-0B3F-55C2-7B1A-D0E8437EDCE3}"/>
              </a:ext>
            </a:extLst>
          </p:cNvPr>
          <p:cNvSpPr/>
          <p:nvPr/>
        </p:nvSpPr>
        <p:spPr>
          <a:xfrm>
            <a:off x="7210425" y="4438650"/>
            <a:ext cx="1962150" cy="99059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Healthcare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2D8F49C-08CD-EE53-6976-346DE91AE9DE}"/>
              </a:ext>
            </a:extLst>
          </p:cNvPr>
          <p:cNvCxnSpPr/>
          <p:nvPr/>
        </p:nvCxnSpPr>
        <p:spPr>
          <a:xfrm flipH="1">
            <a:off x="4762500" y="3752850"/>
            <a:ext cx="552450" cy="685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ABCABC37-ED57-AA87-EA73-510F1A51FD42}"/>
              </a:ext>
            </a:extLst>
          </p:cNvPr>
          <p:cNvSpPr/>
          <p:nvPr/>
        </p:nvSpPr>
        <p:spPr>
          <a:xfrm>
            <a:off x="3548062" y="4486275"/>
            <a:ext cx="2052637" cy="1057275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Banking/</a:t>
            </a:r>
          </a:p>
          <a:p>
            <a:pPr algn="ctr"/>
            <a:r>
              <a:rPr lang="en-IN" b="1" dirty="0"/>
              <a:t>Finance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2D3DA21-FFA8-1F70-3C3F-F0A19ADC994F}"/>
              </a:ext>
            </a:extLst>
          </p:cNvPr>
          <p:cNvCxnSpPr/>
          <p:nvPr/>
        </p:nvCxnSpPr>
        <p:spPr>
          <a:xfrm flipH="1">
            <a:off x="4038600" y="3190876"/>
            <a:ext cx="8096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9976B94B-CFE5-58ED-651F-E7715C648630}"/>
              </a:ext>
            </a:extLst>
          </p:cNvPr>
          <p:cNvSpPr/>
          <p:nvPr/>
        </p:nvSpPr>
        <p:spPr>
          <a:xfrm>
            <a:off x="1890713" y="2743216"/>
            <a:ext cx="2052637" cy="117632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Tele Communications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9F76A3D-6224-D726-BDCB-A7B6F090117A}"/>
              </a:ext>
            </a:extLst>
          </p:cNvPr>
          <p:cNvCxnSpPr>
            <a:cxnSpLocks/>
          </p:cNvCxnSpPr>
          <p:nvPr/>
        </p:nvCxnSpPr>
        <p:spPr>
          <a:xfrm flipH="1" flipV="1">
            <a:off x="4458891" y="2066925"/>
            <a:ext cx="769144" cy="564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728B18EB-9C2F-0FD0-4A7D-EEC2747C533F}"/>
              </a:ext>
            </a:extLst>
          </p:cNvPr>
          <p:cNvSpPr/>
          <p:nvPr/>
        </p:nvSpPr>
        <p:spPr>
          <a:xfrm>
            <a:off x="2571751" y="1314450"/>
            <a:ext cx="1827609" cy="117632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i="0" dirty="0">
                <a:solidFill>
                  <a:srgbClr val="ECECEC"/>
                </a:solidFill>
                <a:effectLst/>
                <a:highlight>
                  <a:srgbClr val="212121"/>
                </a:highlight>
                <a:latin typeface="Söhne"/>
              </a:rPr>
              <a:t>Online Streaming Services</a:t>
            </a: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7387099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E09AE9-7ACF-897B-A14A-56B31D65F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8940" y="2695358"/>
            <a:ext cx="6294120" cy="2082799"/>
          </a:xfrm>
        </p:spPr>
        <p:txBody>
          <a:bodyPr>
            <a:normAutofit/>
          </a:bodyPr>
          <a:lstStyle/>
          <a:p>
            <a:r>
              <a:rPr lang="en-IN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3908830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B0992-BD1C-5109-7E7C-46F34748C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 Stack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79A90-5E8C-9466-846F-5F969C4FDF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3341" y="2558349"/>
            <a:ext cx="10058400" cy="200122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Programming Languages: 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Libraries and Frameworks:  NumPy, Pandas, Matplotlib, </a:t>
            </a:r>
            <a:r>
              <a:rPr lang="en-IN" sz="2000" b="1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plotly</a:t>
            </a:r>
            <a:r>
              <a:rPr lang="en-IN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2000" b="1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mlxtend</a:t>
            </a:r>
            <a:endParaRPr lang="en-IN" sz="2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000" b="1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Model Deployment: </a:t>
            </a:r>
            <a:r>
              <a:rPr lang="en-IN" sz="2000" b="1" i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endParaRPr lang="en-IN" sz="2000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9226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5B9D5-D951-595C-9419-805D47D8B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64161"/>
            <a:ext cx="9591040" cy="1473200"/>
          </a:xfrm>
        </p:spPr>
        <p:txBody>
          <a:bodyPr/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a Typical data Science problem can be solved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7BAC7-BE78-F01C-8E78-832215BDCC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Definition: Clearly define the problem at hand and its significance.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Collection: Gather relevant and diverse data to build a robust model.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Preprocessing: Clean and preprocess the data to ensure quality and consistency.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 (EDA): Understand the characteristics of the dataset.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Engineering: Extract or create features that enhance the model's performance.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Selection: Choose an appropriate model based on the nature of the problem.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Training: Train the selected model on the labeled dataset.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Evaluation: Assess the model's performance using relevant metrics.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000" b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Iterative Refinement: Based on evaluation results, refine the model and repeat the process if needed.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9403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4721C-635F-3BDB-A1E1-114EA8E90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1D27F4-C0D4-56FC-C3C3-E91E07C918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5774" y="2877961"/>
            <a:ext cx="4960539" cy="2907902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1B34A01-A769-AB3D-4A22-5DA9ABD90099}"/>
              </a:ext>
            </a:extLst>
          </p:cNvPr>
          <p:cNvSpPr txBox="1">
            <a:spLocks/>
          </p:cNvSpPr>
          <p:nvPr/>
        </p:nvSpPr>
        <p:spPr>
          <a:xfrm>
            <a:off x="1097280" y="2108202"/>
            <a:ext cx="9173391" cy="390070"/>
          </a:xfrm>
          <a:prstGeom prst="rect">
            <a:avLst/>
          </a:prstGeom>
        </p:spPr>
        <p:txBody>
          <a:bodyPr vert="horz" lIns="0" tIns="45720" rIns="0" bIns="45720" rtlCol="0"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find Which items are purchased together during shopping, from large amount of Transactions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23562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5AD75-A9B8-C263-D24F-9812B37B6B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is Market Basket Analysis?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96DE09-1BEA-EF64-040D-4F766B0658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Market Basket Analysis (MBA) is a data mining technique widely used in retail and e-commerce industries to uncover associations and patterns within transactional data. By analyzing customer purchase behavior, MBA identifies frequently co-occurring items in transactions, revealing insights into consumer preferences and product relationships. This method enables retailers to understand buying patterns, optimize product placement, cross-sell and upsell products, and personalize marketing strategies. MBA leverages algorithms such as </a:t>
            </a:r>
            <a:r>
              <a:rPr lang="en-US" sz="20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Apriori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FP-growth to efficiently mine large transaction datasets, generating actionable insights to improve business decision-making and enhance customer satisfaction.</a:t>
            </a:r>
            <a:endParaRPr lang="en-IN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776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0DAB4-5390-CFAA-1FF6-F19DDA198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055" y="661248"/>
            <a:ext cx="10058400" cy="1165860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 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8B209B0-F573-DFAF-2774-A9D22AAA4429}"/>
              </a:ext>
            </a:extLst>
          </p:cNvPr>
          <p:cNvSpPr/>
          <p:nvPr/>
        </p:nvSpPr>
        <p:spPr>
          <a:xfrm>
            <a:off x="152400" y="2828925"/>
            <a:ext cx="1438275" cy="89535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Collecting Data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8997F4D-A468-7E3E-EBA4-032390139130}"/>
              </a:ext>
            </a:extLst>
          </p:cNvPr>
          <p:cNvSpPr/>
          <p:nvPr/>
        </p:nvSpPr>
        <p:spPr>
          <a:xfrm>
            <a:off x="1666875" y="3181350"/>
            <a:ext cx="247650" cy="247650"/>
          </a:xfrm>
          <a:prstGeom prst="rightArrow">
            <a:avLst>
              <a:gd name="adj1" fmla="val 50000"/>
              <a:gd name="adj2" fmla="val 34615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  <a:highlight>
                <a:srgbClr val="FF0000"/>
              </a:highlight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892E436-C69C-9585-2746-8C00452B6E16}"/>
              </a:ext>
            </a:extLst>
          </p:cNvPr>
          <p:cNvSpPr/>
          <p:nvPr/>
        </p:nvSpPr>
        <p:spPr>
          <a:xfrm>
            <a:off x="1990725" y="2828925"/>
            <a:ext cx="1571625" cy="89535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Data Preprocessing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BE19277-DC61-4439-D81E-4B8C0F66EE43}"/>
              </a:ext>
            </a:extLst>
          </p:cNvPr>
          <p:cNvSpPr/>
          <p:nvPr/>
        </p:nvSpPr>
        <p:spPr>
          <a:xfrm>
            <a:off x="3619500" y="3181350"/>
            <a:ext cx="257175" cy="24765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F290A50-5629-E193-43DC-07A716EA1026}"/>
              </a:ext>
            </a:extLst>
          </p:cNvPr>
          <p:cNvSpPr/>
          <p:nvPr/>
        </p:nvSpPr>
        <p:spPr>
          <a:xfrm>
            <a:off x="3981450" y="2828925"/>
            <a:ext cx="1724025" cy="89535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Exploratory Data Analysis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4F87A333-3DE9-97E4-DCF0-6B4EC1ED8014}"/>
              </a:ext>
            </a:extLst>
          </p:cNvPr>
          <p:cNvSpPr/>
          <p:nvPr/>
        </p:nvSpPr>
        <p:spPr>
          <a:xfrm>
            <a:off x="5743576" y="3181350"/>
            <a:ext cx="276226" cy="247650"/>
          </a:xfrm>
          <a:prstGeom prst="rightArrow">
            <a:avLst>
              <a:gd name="adj1" fmla="val 42307"/>
              <a:gd name="adj2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8178F41-3CFE-FCBD-088C-73C6160F0CF4}"/>
              </a:ext>
            </a:extLst>
          </p:cNvPr>
          <p:cNvSpPr/>
          <p:nvPr/>
        </p:nvSpPr>
        <p:spPr>
          <a:xfrm>
            <a:off x="6057903" y="2828925"/>
            <a:ext cx="1438275" cy="89535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/>
              <a:t>Applying Algorithm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4BBB7C0C-770A-DE70-3500-DA16A1600001}"/>
              </a:ext>
            </a:extLst>
          </p:cNvPr>
          <p:cNvSpPr/>
          <p:nvPr/>
        </p:nvSpPr>
        <p:spPr>
          <a:xfrm>
            <a:off x="7548566" y="3181350"/>
            <a:ext cx="314327" cy="24765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2B89AEC-76BB-3DB4-C250-73E86F5ACA05}"/>
              </a:ext>
            </a:extLst>
          </p:cNvPr>
          <p:cNvSpPr/>
          <p:nvPr/>
        </p:nvSpPr>
        <p:spPr>
          <a:xfrm>
            <a:off x="7915281" y="2828925"/>
            <a:ext cx="2105025" cy="89535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Generating Association Rules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36076F2-6187-8DCA-711A-AAD425536764}"/>
              </a:ext>
            </a:extLst>
          </p:cNvPr>
          <p:cNvSpPr/>
          <p:nvPr/>
        </p:nvSpPr>
        <p:spPr>
          <a:xfrm>
            <a:off x="10072694" y="3152775"/>
            <a:ext cx="257175" cy="247650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9E6D54D1-877E-5562-7D79-B09A1A94A54E}"/>
              </a:ext>
            </a:extLst>
          </p:cNvPr>
          <p:cNvSpPr/>
          <p:nvPr/>
        </p:nvSpPr>
        <p:spPr>
          <a:xfrm>
            <a:off x="10382257" y="2828925"/>
            <a:ext cx="1600191" cy="895350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b="1" dirty="0"/>
              <a:t>Integrating with </a:t>
            </a:r>
            <a:r>
              <a:rPr lang="en-IN" sz="1600" b="1" dirty="0" err="1"/>
              <a:t>Streamlit</a:t>
            </a:r>
            <a:endParaRPr lang="en-IN" sz="1600" b="1" dirty="0"/>
          </a:p>
        </p:txBody>
      </p:sp>
    </p:spTree>
    <p:extLst>
      <p:ext uri="{BB962C8B-B14F-4D97-AF65-F5344CB8AC3E}">
        <p14:creationId xmlns:p14="http://schemas.microsoft.com/office/powerpoint/2010/main" val="1452679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3FD4D-2930-0097-F725-4A5EC54CB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3480" y="962922"/>
            <a:ext cx="8688404" cy="887128"/>
          </a:xfrm>
        </p:spPr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7292A51-A39F-1168-A6AF-7881B69BB1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780" y="2514598"/>
            <a:ext cx="5627370" cy="3800526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C38FFD-025F-53A3-C378-A9766AF80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14598"/>
            <a:ext cx="5791200" cy="370527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8F4CE07-3752-5A49-08E3-65A68DED2EAC}"/>
              </a:ext>
            </a:extLst>
          </p:cNvPr>
          <p:cNvSpPr txBox="1"/>
          <p:nvPr/>
        </p:nvSpPr>
        <p:spPr>
          <a:xfrm>
            <a:off x="2049780" y="2206821"/>
            <a:ext cx="1569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DATA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95B332-DB25-73B0-4527-C4F1EE1B9058}"/>
              </a:ext>
            </a:extLst>
          </p:cNvPr>
          <p:cNvSpPr txBox="1"/>
          <p:nvPr/>
        </p:nvSpPr>
        <p:spPr>
          <a:xfrm>
            <a:off x="8181974" y="2111572"/>
            <a:ext cx="23145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TRANSFORMED DATA</a:t>
            </a:r>
            <a:endParaRPr lang="en-IN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981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1D1E6C-8089-DCC5-355F-45D7F8790590}"/>
              </a:ext>
            </a:extLst>
          </p:cNvPr>
          <p:cNvSpPr txBox="1"/>
          <p:nvPr/>
        </p:nvSpPr>
        <p:spPr>
          <a:xfrm>
            <a:off x="3105150" y="834508"/>
            <a:ext cx="5314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en-IN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555681-10FF-F3CE-0C10-82DF31AF2F18}"/>
              </a:ext>
            </a:extLst>
          </p:cNvPr>
          <p:cNvSpPr txBox="1"/>
          <p:nvPr/>
        </p:nvSpPr>
        <p:spPr>
          <a:xfrm>
            <a:off x="1400175" y="1065341"/>
            <a:ext cx="10791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__________________________________________________________________________________________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8114E4-BA6F-02C5-41BC-CE6DC27837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46" y="1988671"/>
            <a:ext cx="6086080" cy="40809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AEB9AF-978B-A107-AAE7-AF78EF937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8901" y="1988671"/>
            <a:ext cx="5498018" cy="40809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BD63133-8A5D-7E6F-38DD-B8373ACA3E7B}"/>
              </a:ext>
            </a:extLst>
          </p:cNvPr>
          <p:cNvSpPr txBox="1"/>
          <p:nvPr/>
        </p:nvSpPr>
        <p:spPr>
          <a:xfrm>
            <a:off x="3214886" y="703733"/>
            <a:ext cx="5610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Exploratory Data Analysis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1436813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3718E-5C07-5B8F-A89A-A9F493624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Exploratory Data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D005E6-C94E-ED7D-9150-93E7BA34A7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41525"/>
            <a:ext cx="6010274" cy="376078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5A81EC7-5A73-17F8-2136-99D48D4FD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025" y="2094350"/>
            <a:ext cx="5829297" cy="376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2681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{B5489DB3-6DF1-44DB-841C-9EBAF8297A20}tf22712842_win32</Template>
  <TotalTime>417</TotalTime>
  <Words>430</Words>
  <Application>Microsoft Office PowerPoint</Application>
  <PresentationFormat>Widescreen</PresentationFormat>
  <Paragraphs>58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Bookman Old Style</vt:lpstr>
      <vt:lpstr>Calibri</vt:lpstr>
      <vt:lpstr>Franklin Gothic Book</vt:lpstr>
      <vt:lpstr>Söhne</vt:lpstr>
      <vt:lpstr>Times New Roman</vt:lpstr>
      <vt:lpstr>Wingdings</vt:lpstr>
      <vt:lpstr>Custom</vt:lpstr>
      <vt:lpstr>Market Basket Analysis</vt:lpstr>
      <vt:lpstr>Tech Stack Used</vt:lpstr>
      <vt:lpstr>How a Typical data Science problem can be solved?</vt:lpstr>
      <vt:lpstr>Objective </vt:lpstr>
      <vt:lpstr>What is Market Basket Analysis?</vt:lpstr>
      <vt:lpstr>System Architecture </vt:lpstr>
      <vt:lpstr>Dataset</vt:lpstr>
      <vt:lpstr>PowerPoint Presentation</vt:lpstr>
      <vt:lpstr>Exploratory Data Analysis</vt:lpstr>
      <vt:lpstr>FP-Growth Algorithm </vt:lpstr>
      <vt:lpstr>Metrics used in MBA</vt:lpstr>
      <vt:lpstr>Project Snapshots</vt:lpstr>
      <vt:lpstr>Project Snapshots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Basket Analysis</dc:title>
  <dc:creator>sahithya sahithya</dc:creator>
  <cp:lastModifiedBy>Srisai panjala</cp:lastModifiedBy>
  <cp:revision>5</cp:revision>
  <dcterms:created xsi:type="dcterms:W3CDTF">2024-04-15T06:49:47Z</dcterms:created>
  <dcterms:modified xsi:type="dcterms:W3CDTF">2024-04-21T09:13:45Z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